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859" r:id="rId2"/>
    <p:sldId id="986" r:id="rId3"/>
    <p:sldId id="991" r:id="rId4"/>
    <p:sldId id="992" r:id="rId5"/>
    <p:sldId id="1010" r:id="rId6"/>
    <p:sldId id="993" r:id="rId7"/>
    <p:sldId id="1013" r:id="rId8"/>
    <p:sldId id="994" r:id="rId9"/>
    <p:sldId id="1014" r:id="rId10"/>
    <p:sldId id="1015" r:id="rId11"/>
    <p:sldId id="1016" r:id="rId12"/>
    <p:sldId id="995" r:id="rId13"/>
    <p:sldId id="996" r:id="rId14"/>
    <p:sldId id="997" r:id="rId15"/>
    <p:sldId id="998" r:id="rId16"/>
    <p:sldId id="999" r:id="rId17"/>
    <p:sldId id="1000" r:id="rId18"/>
    <p:sldId id="1018" r:id="rId19"/>
    <p:sldId id="1002" r:id="rId20"/>
    <p:sldId id="1003" r:id="rId21"/>
    <p:sldId id="1004" r:id="rId22"/>
    <p:sldId id="1020" r:id="rId23"/>
    <p:sldId id="1021" r:id="rId24"/>
    <p:sldId id="1019" r:id="rId25"/>
    <p:sldId id="1023" r:id="rId26"/>
    <p:sldId id="1005" r:id="rId27"/>
    <p:sldId id="1008" r:id="rId28"/>
    <p:sldId id="1022" r:id="rId29"/>
    <p:sldId id="1006" r:id="rId3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14" y="3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117551"/>
            <a:ext cx="1219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第五单元</a:t>
            </a: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提优测评卷</a:t>
            </a:r>
            <a:endParaRPr lang="en-US" altLang="zh-CN" sz="600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 试 部 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选出每组中不同类的一项。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97096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sandwich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tart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C. apples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970963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970963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97096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pear	B. yogurt	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juice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21328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86022" y="256490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sandwich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三明治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蛋挞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都是可数名词单数；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apples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苹果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是可数名词复数，属于不同类。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40579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514014" y="458112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yogurt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酸奶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juice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果汁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都是饮料；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梨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是水果，属于不同类。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13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1651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897096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tea	B. juice	C. cupcake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970963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970963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97096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me	B. she	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52573" y="1321604"/>
            <a:ext cx="534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586022" y="1772816"/>
            <a:ext cx="1119781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茶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juice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果汁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都是饮料；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cupcake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纸杯蛋糕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是食物，属于不同类。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3212976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514014" y="3717032"/>
            <a:ext cx="1141384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都是人称代词主格形式；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是人称代词宾格形式，属于不同类。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096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601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897096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some	B. Mrs	C. Mr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5567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514014" y="2204864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夫人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先生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是称呼；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some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一些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是限定词和代词，属于不同类。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03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9364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根据图片提示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cupcakes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sandwich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Yogurt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juice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tart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 like it.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These 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22" y="2276872"/>
            <a:ext cx="10444611" cy="147856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1774726" y="1521624"/>
            <a:ext cx="8784976" cy="5760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21231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图片是酸奶，故选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。注意句子第一个单词的首字母大写。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4566" y="5642084"/>
            <a:ext cx="51331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图片是四个纸杯蛋糕，故选</a:t>
            </a:r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494806" y="37170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782838" y="50131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127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27938"/>
            <a:ext cx="11485848" cy="521681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cupcakes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sandwich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Yogurt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juice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tart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yummy. I want it.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Some orange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very yummy. I like it very much.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1702718" y="981832"/>
            <a:ext cx="8856984" cy="5760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1692034"/>
            <a:ext cx="8138637" cy="1152128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9998" y="34922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图片是蛋挞，故选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。句意：这个蛋挞是美味的。我想要。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4566" y="4644362"/>
            <a:ext cx="36904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图片是果汁，故选</a:t>
            </a:r>
            <a:r>
              <a:rPr lang="en-US" altLang="zh-CN">
                <a:ea typeface="楷体" panose="02010609060101010101" pitchFamily="49" charset="-122"/>
              </a:rPr>
              <a:t>D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9998" y="572448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图片是三明治，故选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。句意：这个三明治是美味的。我非常喜欢它。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18742" y="300543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E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358902" y="406829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918742" y="522042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536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9240838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单项选择。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240838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—Have some snacks,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645150" algn="l"/>
                <a:tab pos="9240838" algn="l"/>
                <a:tab pos="98615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645150" algn="l"/>
                <a:tab pos="9240838" algn="l"/>
                <a:tab pos="9861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Thank you.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Me too.	C. Hello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586022" y="3577515"/>
            <a:ext cx="11485848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句意：请吃一些点心。答语需表示感谢，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符合题意。故选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42342" y="17728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912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884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915193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I 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645150" algn="l"/>
                <a:tab pos="91519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an tart	B. tarts	C. a tarts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151938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151938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1519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Have some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5645150" algn="l"/>
                <a:tab pos="91519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tea	B. sandwich	C. cupcake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54554" y="100660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514014" y="2132856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，后面可接可数名词复数或不可数名词。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复数形式是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tarts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38668" y="3553852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514014" y="472514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some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后面要接可数名词复数形式或不可数名词。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是不可数名词，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sandwich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cupcake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都是可数名词单数形式，故选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782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How about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your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my	C. you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2495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514014" y="234888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“How about you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是固定句型，意为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12976"/>
            <a:ext cx="11485848" cy="195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                                                   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红茶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 is called “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tea” in 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English.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5645150" algn="l"/>
                <a:tab pos="8970963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black	B. red	C. orange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/>
          <p:nvPr/>
        </p:nvPicPr>
        <p:blipFill>
          <a:blip r:embed="rId2"/>
          <a:stretch>
            <a:fillRect/>
          </a:stretch>
        </p:blipFill>
        <p:spPr>
          <a:xfrm>
            <a:off x="2278782" y="3274690"/>
            <a:ext cx="4203700" cy="62484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982638" y="33378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8"/>
          <p:cNvSpPr txBox="1">
            <a:spLocks/>
          </p:cNvSpPr>
          <p:nvPr/>
        </p:nvSpPr>
        <p:spPr bwMode="auto">
          <a:xfrm>
            <a:off x="442006" y="51484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在英语中，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习惯用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“black tea”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来表达，故选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207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24744"/>
            <a:ext cx="11521280" cy="460851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各种茶的英文表达</a:t>
            </a:r>
            <a:endParaRPr lang="zh-CN" altLang="zh-CN" sz="1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green tea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绿茶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black tea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endParaRPr lang="zh-CN" altLang="zh-CN" sz="1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dark tea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黑茶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white tea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endParaRPr lang="zh-CN" altLang="zh-CN" sz="1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oolong tea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乌龙茶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chrysanthemum</a:t>
            </a:r>
            <a:endParaRPr lang="zh-CN" altLang="zh-CN" sz="1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tea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菊花茶 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jasmine tea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茉莉花茶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endParaRPr lang="zh-CN" altLang="zh-CN" sz="1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rose tea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玫瑰花茶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barley tea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大麦茶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endParaRPr lang="zh-CN" altLang="zh-CN" sz="1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en-US" altLang="zh-CN" b="1" dirty="0" err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Pu’er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tea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普洱茶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297" y="1052736"/>
            <a:ext cx="2151509" cy="66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97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32656"/>
            <a:ext cx="11485848" cy="5131661"/>
          </a:xfrm>
        </p:spPr>
        <p:txBody>
          <a:bodyPr/>
          <a:lstStyle/>
          <a:p>
            <a:pPr hangingPunct="0">
              <a:lnSpc>
                <a:spcPct val="20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为下列图片找到相对应的句子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连一连。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Have some juice, please.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	B. I like monkeys.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	C. I have a toy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玩具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giraffe.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	D. They’re potatoes.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	E. Have some tarts, please.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77.jpg" descr="id:21474890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1359352"/>
            <a:ext cx="715645" cy="636905"/>
          </a:xfrm>
          <a:prstGeom prst="rect">
            <a:avLst/>
          </a:prstGeom>
        </p:spPr>
      </p:pic>
      <p:pic>
        <p:nvPicPr>
          <p:cNvPr id="4" name="z60a.jpg" descr="id:2147489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82638" y="2367464"/>
            <a:ext cx="664065" cy="432048"/>
          </a:xfrm>
          <a:prstGeom prst="rect">
            <a:avLst/>
          </a:prstGeom>
        </p:spPr>
      </p:pic>
      <p:pic>
        <p:nvPicPr>
          <p:cNvPr id="5" name="z60a.jpg" descr="id:214748901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846734" y="2439472"/>
            <a:ext cx="664065" cy="432048"/>
          </a:xfrm>
          <a:prstGeom prst="rect">
            <a:avLst/>
          </a:prstGeom>
        </p:spPr>
      </p:pic>
      <p:pic>
        <p:nvPicPr>
          <p:cNvPr id="6" name="a78.jpg" descr="id:214748902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210211" y="3087544"/>
            <a:ext cx="564515" cy="716280"/>
          </a:xfrm>
          <a:prstGeom prst="rect">
            <a:avLst/>
          </a:prstGeom>
        </p:spPr>
      </p:pic>
      <p:pic>
        <p:nvPicPr>
          <p:cNvPr id="7" name="a79.jpg" descr="id:214748903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1198662" y="4023648"/>
            <a:ext cx="448310" cy="661035"/>
          </a:xfrm>
          <a:prstGeom prst="rect">
            <a:avLst/>
          </a:prstGeom>
        </p:spPr>
      </p:pic>
      <p:pic>
        <p:nvPicPr>
          <p:cNvPr id="8" name="a80.jpg" descr="id:2147489038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10630" y="4887744"/>
            <a:ext cx="1331595" cy="588010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>
            <a:off x="1774726" y="1863408"/>
            <a:ext cx="4248472" cy="237626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422798" y="2799512"/>
            <a:ext cx="3672408" cy="237626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1774726" y="3519592"/>
            <a:ext cx="4320480" cy="7200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1630710" y="1791400"/>
            <a:ext cx="4464496" cy="252028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2134766" y="2655496"/>
            <a:ext cx="3960440" cy="244827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内容占位符 9"/>
          <p:cNvSpPr txBox="1">
            <a:spLocks/>
          </p:cNvSpPr>
          <p:nvPr/>
        </p:nvSpPr>
        <p:spPr bwMode="auto">
          <a:xfrm>
            <a:off x="280274" y="5517232"/>
            <a:ext cx="11485848" cy="616579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6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图片显示土豆。选项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它们是土豆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，符合图意。故和选项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相连。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" name="内容占位符 9"/>
          <p:cNvSpPr txBox="1">
            <a:spLocks/>
          </p:cNvSpPr>
          <p:nvPr/>
        </p:nvSpPr>
        <p:spPr bwMode="auto">
          <a:xfrm>
            <a:off x="280274" y="5528669"/>
            <a:ext cx="11485848" cy="616579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6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图片显示蛋挞。选项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请吃一些蛋挞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，符合图意。故和选项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相连。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" name="内容占位符 9"/>
          <p:cNvSpPr txBox="1">
            <a:spLocks/>
          </p:cNvSpPr>
          <p:nvPr/>
        </p:nvSpPr>
        <p:spPr bwMode="auto">
          <a:xfrm>
            <a:off x="280274" y="5503964"/>
            <a:ext cx="11485848" cy="121674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6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图片显示长颈鹿。选项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我有一只玩具长颈鹿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，符合图意。故和选项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相连。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9" name="内容占位符 9"/>
          <p:cNvSpPr txBox="1">
            <a:spLocks/>
          </p:cNvSpPr>
          <p:nvPr/>
        </p:nvSpPr>
        <p:spPr bwMode="auto">
          <a:xfrm>
            <a:off x="272082" y="5519879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6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图片显示果汁。选项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请喝一些果汁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，符合图意。故和选项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相连。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" name="内容占位符 9"/>
          <p:cNvSpPr txBox="1">
            <a:spLocks/>
          </p:cNvSpPr>
          <p:nvPr/>
        </p:nvSpPr>
        <p:spPr bwMode="auto">
          <a:xfrm>
            <a:off x="280274" y="5522950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6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图片显示猴子。选项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我喜欢猴子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，符合图意。故和选项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相连。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748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6" grpId="0"/>
      <p:bldP spid="16" grpId="1"/>
      <p:bldP spid="18" grpId="0" build="allAtOnce"/>
      <p:bldP spid="19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 力 部 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用数字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z65.jpg" descr="id:21474888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348880"/>
            <a:ext cx="11304939" cy="194421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34566" y="4365104"/>
            <a:ext cx="15103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some tea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422798" y="4365104"/>
            <a:ext cx="20697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some yogurt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519142" y="4365104"/>
            <a:ext cx="1891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sandwich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67414" y="4345940"/>
            <a:ext cx="17892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some juice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343678" y="4365104"/>
            <a:ext cx="1710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 cupcake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864500" y="3816006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5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502918" y="3789040"/>
            <a:ext cx="453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2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455246" y="3841884"/>
            <a:ext cx="453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3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759502" y="3789040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4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1059595" y="3789040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1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339734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选择合适的选项完成对话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将选项填写在横线上。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like sandwiches and juice.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A cupcake, please.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Apple juice, please. I like apple juice.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A sandwich for you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Thank you,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Liu.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4566" y="1196752"/>
            <a:ext cx="11521280" cy="288000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225982" y="4077072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Welcome to our home, Wang Bing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Wang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1. ______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225982" y="5373216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欢迎来到我们家，王兵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，答语应表示感谢。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谢谢你，刘夫人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070870" y="487375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E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557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853" y="4005064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Have some juice, please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Apple juice 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orange juice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2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529417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“Apple juice or orange juice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是一个选择疑问句。即从二者中选择一个，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请来一些苹果汁。我喜欢苹果汁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142878" y="477798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9998" y="1196752"/>
            <a:ext cx="11485848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like sandwiches and juice.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A cupcake, please.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Apple juice, please. I like apple juice.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A sandwich for you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Thank you,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Liu.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334566" y="1197072"/>
            <a:ext cx="11521280" cy="288000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602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700808"/>
            <a:ext cx="11593288" cy="230425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9265"/>
            <a:ext cx="11485848" cy="194950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or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的用法</a:t>
            </a:r>
            <a:endParaRPr lang="zh-CN" altLang="zh-CN" sz="1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or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是英语中常用的连词，可以表示选择，意为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或者；还是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，用于连接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两个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或多个选项，表示在这些选项中进行选择。</a:t>
            </a:r>
            <a:endParaRPr lang="zh-CN" altLang="zh-CN" sz="160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1654678"/>
            <a:ext cx="2199705" cy="714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95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4077072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Have some snacks,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Wang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3.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like cupcakes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538476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根据上文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“Have some snacks, please.”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和回答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 like cupcakes.”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请来一个纸杯蛋糕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02918" y="48513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701725"/>
            <a:ext cx="11485848" cy="3397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like sandwiches and juice.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A cupcake, please.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Apple juice, please. I like apple juice.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A sandwich for you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Thank you,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Liu.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34566" y="1277789"/>
            <a:ext cx="11521280" cy="288000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456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99170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sandwich for me, 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OK. 4.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 have with your juice.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529939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根据上文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“Have some snacks, please.”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和回答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 like cupcakes.”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请来一个纸杯蛋糕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718942" y="47303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620688"/>
            <a:ext cx="11485848" cy="3397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like sandwiches and juice.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A cupcake, please.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Apple juice, please. I like apple juice.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A sandwich for you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Thank you,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Liu.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334566" y="1196752"/>
            <a:ext cx="11521280" cy="288000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025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442833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Thank you, Mum. 5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._________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500614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“Thank you, Mum.”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可知，刘涛对妈妈表示感谢，后文为相关补充内容。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我喜欢三明治和果汁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06838" y="456196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908720"/>
            <a:ext cx="11485848" cy="3397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like sandwiches and juice.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A cupcake, please.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Apple juice, please. I like apple juice.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A sandwich for you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Thank you,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Liu.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334566" y="1484784"/>
            <a:ext cx="11521280" cy="288000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000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 阅读对话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Yang Ling.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Hello, Mike.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 am hungry. Let’s eat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Sure. Do you like sandwiches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Yes, I do. They are yummy. What about you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4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 like yogurt. It’s good for me.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 have two sandwiches.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How nice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How many boxes of yogurt do you have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 have five.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Great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91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736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Mike likes tarts.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Sandwiches are yummy.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Yang Ling likes yogurt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1700808"/>
            <a:ext cx="47323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对话没有提到蛋挞，故填</a:t>
            </a:r>
            <a:r>
              <a:rPr lang="en-US" altLang="zh-CN">
                <a:ea typeface="楷体" panose="02010609060101010101" pitchFamily="49" charset="-122"/>
              </a:rPr>
              <a:t>F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514014" y="2780928"/>
            <a:ext cx="1119781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“Do you like sandwiches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“They are yummy.”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可知，三明治是美味的。故填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0"/>
          <p:cNvSpPr txBox="1">
            <a:spLocks/>
          </p:cNvSpPr>
          <p:nvPr/>
        </p:nvSpPr>
        <p:spPr bwMode="auto">
          <a:xfrm>
            <a:off x="514014" y="478837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根据杨玲说的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 like yogurt.”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可知，杨玲喜欢酸奶。故填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0408" y="1078614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234888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29309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535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339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Mike has five sandwiches.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Yang Ling has two boxes of yogurt.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1"/>
          <p:cNvSpPr txBox="1">
            <a:spLocks/>
          </p:cNvSpPr>
          <p:nvPr/>
        </p:nvSpPr>
        <p:spPr bwMode="auto">
          <a:xfrm>
            <a:off x="550590" y="1700808"/>
            <a:ext cx="1130525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根据迈克说的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“Look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 have two sandwiches.”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可知，迈克有两个三明治不是五个。故填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50590" y="3717032"/>
            <a:ext cx="1130525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根据问句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“How many boxes of yogurt do you have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和杨玲的回答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 have five.”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可知，杨玲有五盒酸奶而不是两盒。故填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05985" y="1268760"/>
            <a:ext cx="480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F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5985" y="3212976"/>
            <a:ext cx="480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791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4293096"/>
            <a:ext cx="11449272" cy="1916146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275860"/>
            <a:ext cx="11485848" cy="3017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600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 some juice.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600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 a tart.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600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 some apples, please.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600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like potatoes.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600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sandwich is very yummy.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42678" y="5661248"/>
            <a:ext cx="506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18942" y="5661248"/>
            <a:ext cx="506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164464" y="5661248"/>
            <a:ext cx="506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471470" y="566124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919742" y="566124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228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连一连。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431360"/>
            <a:ext cx="11485848" cy="5213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How about you, Miss Li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cupcake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sandwich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cupcake, please.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err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 a tart, Yang Ling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Thank you. I like tarts.</a:t>
            </a:r>
          </a:p>
          <a:p>
            <a:pPr lvl="0" eaLnBrk="1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err="1">
                <a:solidFill>
                  <a:srgbClr val="ED028C"/>
                </a:solidFill>
                <a:latin typeface="宋体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 a sandwich, Wang Bing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indent="361950" eaLnBrk="1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Thank you.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eaLnBrk="1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err="1">
                <a:solidFill>
                  <a:srgbClr val="ED028C"/>
                </a:solidFill>
                <a:latin typeface="宋体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 some tea, Su Hai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indent="361950" eaLnBrk="1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Thank you.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eaLnBrk="1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 err="1">
                <a:solidFill>
                  <a:srgbClr val="ED028C"/>
                </a:solidFill>
                <a:latin typeface="宋体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 some yogurt, Liu Tao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indent="361950" eaLnBrk="1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Thank you. I like yogurt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55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6482" y="1196752"/>
            <a:ext cx="10675268" cy="4808305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1702718" y="2636912"/>
            <a:ext cx="1944216" cy="20882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934966" y="2636912"/>
            <a:ext cx="5112568" cy="252028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807174" y="2636912"/>
            <a:ext cx="144016" cy="21602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7751390" y="2636912"/>
            <a:ext cx="72008" cy="223224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2062758" y="2636912"/>
            <a:ext cx="7776864" cy="21602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345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Have some yogurt,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I like oranges.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This cupcake is yummy.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I like monkeys. How about 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Two tarts for you.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75326" y="1537628"/>
            <a:ext cx="41617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Have some yogurt, please.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240325" y="2204864"/>
            <a:ext cx="28873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like sandwiches.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207189" y="2852936"/>
            <a:ext cx="38565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This cupcake is yummy.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183153" y="3481844"/>
            <a:ext cx="44566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like dogs. How about you</a:t>
            </a:r>
            <a:r>
              <a:rPr lang="en-US" altLang="zh-CN">
                <a:solidFill>
                  <a:srgbClr val="ED028C"/>
                </a:solidFill>
              </a:rPr>
              <a:t>?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175326" y="4057908"/>
            <a:ext cx="30433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Two pears for you.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982638" y="14847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54646" y="2132856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2638" y="27809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54646" y="3409836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54646" y="407707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789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95" y="1277865"/>
            <a:ext cx="11490051" cy="423019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9624"/>
            <a:ext cx="11485848" cy="3617401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sz="26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你呢</a:t>
            </a:r>
            <a:r>
              <a:rPr lang="en-US" altLang="zh-CN" sz="26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的英文表达</a:t>
            </a:r>
            <a:endParaRPr lang="zh-CN" altLang="zh-CN" sz="2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“What about you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较常用，可用于询问对方情况、意见或想法，也能在提出建议后反问对方看法。</a:t>
            </a:r>
            <a:endParaRPr lang="zh-CN" altLang="zh-CN" sz="2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“How about you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“What about you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意思相近，更侧重询问对方感受。</a:t>
            </a:r>
            <a:endParaRPr lang="zh-CN" altLang="zh-CN" sz="2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“And you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较为简洁，常用于对话中，在回答对方问题后，顺接着反问对方相同或相关问题。</a:t>
            </a:r>
            <a:endParaRPr lang="zh-CN" altLang="zh-CN" sz="260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424" y="1196752"/>
            <a:ext cx="2179886" cy="74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7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30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6815138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选出合适的应答语。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6815138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A tart, please.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Apple juice,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6815138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6815138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Thank you.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Yes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2617748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Have some snacks,Su Hai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 A tart</a:t>
            </a:r>
            <a:r>
              <a:rPr lang="en-US" altLang="zh-CN">
                <a:solidFill>
                  <a:srgbClr val="ED028C"/>
                </a:solidFill>
              </a:rPr>
              <a:t>?</a:t>
            </a:r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 A sandwich</a:t>
            </a:r>
            <a:r>
              <a:rPr lang="en-US" altLang="zh-CN">
                <a:solidFill>
                  <a:srgbClr val="ED028C"/>
                </a:solidFill>
              </a:rPr>
              <a:t>?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65846" y="3985900"/>
            <a:ext cx="38731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Have some tea, please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82638" y="2060848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3569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861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5627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6815138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I like yogurt.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Me too.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6815138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6815138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It’s yummy.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They’re yummy.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6815138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6815138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It’s a cupcake.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They are cupcakes.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2598" y="1628800"/>
            <a:ext cx="21691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like yogurt.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71749" y="2996952"/>
            <a:ext cx="41553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Look at these sandwiches.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50590" y="4345940"/>
            <a:ext cx="26916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What are those</a:t>
            </a:r>
            <a:r>
              <a:rPr lang="en-US" altLang="zh-CN">
                <a:solidFill>
                  <a:srgbClr val="ED028C"/>
                </a:solidFill>
              </a:rPr>
              <a:t>?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982638" y="110558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234888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2638" y="364502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352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1705</Words>
  <Application>Microsoft Office PowerPoint</Application>
  <PresentationFormat>自定义</PresentationFormat>
  <Paragraphs>247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356</cp:revision>
  <dcterms:created xsi:type="dcterms:W3CDTF">2020-11-06T05:24:00Z</dcterms:created>
  <dcterms:modified xsi:type="dcterms:W3CDTF">2025-06-09T13:27:57Z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